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2" r:id="rId4"/>
    <p:sldId id="258" r:id="rId5"/>
    <p:sldId id="260" r:id="rId6"/>
    <p:sldId id="259" r:id="rId7"/>
    <p:sldId id="261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7268610-BB94-469F-BA51-8B2654591C7F}" v="23" dt="2022-10-09T15:29:32.21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 varScale="1">
        <p:scale>
          <a:sx n="97" d="100"/>
          <a:sy n="97" d="100"/>
        </p:scale>
        <p:origin x="579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Relationship Id="rId14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aïs B" userId="07ec898138d175dd" providerId="LiveId" clId="{97268610-BB94-469F-BA51-8B2654591C7F}"/>
    <pc:docChg chg="addSld modSld">
      <pc:chgData name="Anaïs B" userId="07ec898138d175dd" providerId="LiveId" clId="{97268610-BB94-469F-BA51-8B2654591C7F}" dt="2022-10-09T15:29:41.293" v="53" actId="1076"/>
      <pc:docMkLst>
        <pc:docMk/>
      </pc:docMkLst>
      <pc:sldChg chg="addSp delSp modSp new mod">
        <pc:chgData name="Anaïs B" userId="07ec898138d175dd" providerId="LiveId" clId="{97268610-BB94-469F-BA51-8B2654591C7F}" dt="2022-10-09T15:29:41.293" v="53" actId="1076"/>
        <pc:sldMkLst>
          <pc:docMk/>
          <pc:sldMk cId="2623479135" sldId="262"/>
        </pc:sldMkLst>
        <pc:spChg chg="mod">
          <ac:chgData name="Anaïs B" userId="07ec898138d175dd" providerId="LiveId" clId="{97268610-BB94-469F-BA51-8B2654591C7F}" dt="2022-10-09T15:28:20.104" v="22" actId="20577"/>
          <ac:spMkLst>
            <pc:docMk/>
            <pc:sldMk cId="2623479135" sldId="262"/>
            <ac:spMk id="2" creationId="{E62FAEBD-8F06-51A0-5186-4FC21CD01ED9}"/>
          </ac:spMkLst>
        </pc:spChg>
        <pc:spChg chg="del">
          <ac:chgData name="Anaïs B" userId="07ec898138d175dd" providerId="LiveId" clId="{97268610-BB94-469F-BA51-8B2654591C7F}" dt="2022-10-09T15:28:23.101" v="23"/>
          <ac:spMkLst>
            <pc:docMk/>
            <pc:sldMk cId="2623479135" sldId="262"/>
            <ac:spMk id="3" creationId="{FE4F052F-1FE3-CEE9-7253-A73DC8EB8B44}"/>
          </ac:spMkLst>
        </pc:spChg>
        <pc:spChg chg="add mod">
          <ac:chgData name="Anaïs B" userId="07ec898138d175dd" providerId="LiveId" clId="{97268610-BB94-469F-BA51-8B2654591C7F}" dt="2022-10-09T15:29:07.461" v="47" actId="14100"/>
          <ac:spMkLst>
            <pc:docMk/>
            <pc:sldMk cId="2623479135" sldId="262"/>
            <ac:spMk id="4" creationId="{E9231471-C3DB-F949-F4D5-234A4D8B2363}"/>
          </ac:spMkLst>
        </pc:spChg>
        <pc:spChg chg="add mod">
          <ac:chgData name="Anaïs B" userId="07ec898138d175dd" providerId="LiveId" clId="{97268610-BB94-469F-BA51-8B2654591C7F}" dt="2022-10-09T15:29:41.293" v="53" actId="1076"/>
          <ac:spMkLst>
            <pc:docMk/>
            <pc:sldMk cId="2623479135" sldId="262"/>
            <ac:spMk id="5" creationId="{AEE2099B-8427-0C96-B905-25D4F6D4BCC3}"/>
          </ac:spMkLst>
        </pc:spChg>
        <pc:picChg chg="add mod">
          <ac:chgData name="Anaïs B" userId="07ec898138d175dd" providerId="LiveId" clId="{97268610-BB94-469F-BA51-8B2654591C7F}" dt="2022-10-09T15:28:52.358" v="43" actId="732"/>
          <ac:picMkLst>
            <pc:docMk/>
            <pc:sldMk cId="2623479135" sldId="262"/>
            <ac:picMk id="1026" creationId="{9506C6F5-E2DD-0770-1B5D-F9226EC02442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00B3FB5-2776-1BAF-571A-7F98B1C6AD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0B63DA3-9D15-F9E1-173F-4A4747D8E9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GB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E62E38E-C444-5EC0-4074-ADC3A3207E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3DEAB-8E29-483F-973D-D02561EF4E6D}" type="datetimeFigureOut">
              <a:rPr lang="en-GB" smtClean="0"/>
              <a:t>09/10/2022</a:t>
            </a:fld>
            <a:endParaRPr lang="en-GB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011D768-2640-3582-89F3-0DB6CBBE6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673AE50-B69A-985E-B5A3-19E36F481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75EE3-9E13-4696-9ECB-F638E1F47FA6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88297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0AA0793-F059-27E6-8B23-640F2AA0A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87566738-4043-4889-1D7E-E0E3D2E86D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5573509-615F-F695-ED32-F5BE2FFCF3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3DEAB-8E29-483F-973D-D02561EF4E6D}" type="datetimeFigureOut">
              <a:rPr lang="en-GB" smtClean="0"/>
              <a:t>09/10/2022</a:t>
            </a:fld>
            <a:endParaRPr lang="en-GB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A9466B5-266F-00EF-73A2-67C8910BE6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C63A69E-E9D1-235F-7403-FD124DFC8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75EE3-9E13-4696-9ECB-F638E1F47FA6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08659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28EBBAFD-13A9-DB95-3378-092F5FB1F2B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FA79BB7F-DF35-A162-62CE-FB7869D314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440651F-6EA0-BD36-6856-B0581C4157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3DEAB-8E29-483F-973D-D02561EF4E6D}" type="datetimeFigureOut">
              <a:rPr lang="en-GB" smtClean="0"/>
              <a:t>09/10/2022</a:t>
            </a:fld>
            <a:endParaRPr lang="en-GB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6674A36-A7FD-0D7C-A215-42395C2319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4475391-E563-AE41-224C-CB9DD237A1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75EE3-9E13-4696-9ECB-F638E1F47FA6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94903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71B6E95-37BF-54EA-29E7-24CBF047B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C506D9B-A388-38B8-731D-C25B0C8ABA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784B867-F4C0-A914-5371-A4EF409EB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3DEAB-8E29-483F-973D-D02561EF4E6D}" type="datetimeFigureOut">
              <a:rPr lang="en-GB" smtClean="0"/>
              <a:t>09/10/2022</a:t>
            </a:fld>
            <a:endParaRPr lang="en-GB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B841BF7-E865-F37D-2903-F4A6B88935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A021551-31D6-686E-CF29-3068B94F8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75EE3-9E13-4696-9ECB-F638E1F47FA6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4313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5F5D1D8-EF71-818C-16F9-D12078FD2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4F971BD-1534-A991-1EA2-BAE5818F80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64BA2D2-87C7-7C5E-DBBF-B0167C1B59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3DEAB-8E29-483F-973D-D02561EF4E6D}" type="datetimeFigureOut">
              <a:rPr lang="en-GB" smtClean="0"/>
              <a:t>09/10/2022</a:t>
            </a:fld>
            <a:endParaRPr lang="en-GB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2BE1962-D58E-19AD-D7E4-31B8821125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58E6FA0-E96F-3E30-DD78-3D658C562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75EE3-9E13-4696-9ECB-F638E1F47FA6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97936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9316CA-C614-3E86-7989-AFC626405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9FF239E-12D4-981A-2698-377D4DBEB2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B1DB9F50-A70E-7022-D06C-2A8803D6B1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307285B2-5851-41F1-5F36-A94FFB56E9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3DEAB-8E29-483F-973D-D02561EF4E6D}" type="datetimeFigureOut">
              <a:rPr lang="en-GB" smtClean="0"/>
              <a:t>09/10/2022</a:t>
            </a:fld>
            <a:endParaRPr lang="en-GB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4E7352F-672F-E11B-7FA6-A0E8E07C13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7C626F9-812E-FF3C-888A-1D86700EB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75EE3-9E13-4696-9ECB-F638E1F47FA6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286156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2A691CD-FA83-2B6C-AD47-FE8B33B7CA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A12AC8B-ABEB-2C40-E1A5-F7D56147C5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CE1D4BC-3BF5-C59D-E640-C056AD47B8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1A934695-A4CB-9FC4-20EE-D5F32F0880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87AAB7D2-5532-0EC2-2E26-EEF0ED967B9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AD993D10-0110-E056-6AC4-F3ED0A91DC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3DEAB-8E29-483F-973D-D02561EF4E6D}" type="datetimeFigureOut">
              <a:rPr lang="en-GB" smtClean="0"/>
              <a:t>09/10/2022</a:t>
            </a:fld>
            <a:endParaRPr lang="en-GB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B295CCD3-0B73-8814-1068-1090ED4F51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327922D5-F358-5155-3DA4-05D0CC7A32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75EE3-9E13-4696-9ECB-F638E1F47FA6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4089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F8E663F-ED99-F4DF-DA1C-314293311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0864F709-13B0-9C56-BE02-18C2F077DF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3DEAB-8E29-483F-973D-D02561EF4E6D}" type="datetimeFigureOut">
              <a:rPr lang="en-GB" smtClean="0"/>
              <a:t>09/10/2022</a:t>
            </a:fld>
            <a:endParaRPr lang="en-GB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815C666-0980-5341-A0BF-3A0FFC9A77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0688975-3251-D179-651B-559F9D05F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75EE3-9E13-4696-9ECB-F638E1F47FA6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3181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499FF538-ABC3-E824-A58C-EAC867B520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3DEAB-8E29-483F-973D-D02561EF4E6D}" type="datetimeFigureOut">
              <a:rPr lang="en-GB" smtClean="0"/>
              <a:t>09/10/2022</a:t>
            </a:fld>
            <a:endParaRPr lang="en-GB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EBF2005B-3068-55DA-785E-BFB52D4B05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4233CEE-82E6-5511-BC64-4FEF5CF02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75EE3-9E13-4696-9ECB-F638E1F47FA6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77813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27293E9-959F-2393-E108-0133D34C76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E5E01A9-E1DF-BA01-893A-885FE539D0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07E1FC18-B300-31EE-9131-FC3967E353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D07EDDC-0359-1EC8-85A4-BAE6176B1E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3DEAB-8E29-483F-973D-D02561EF4E6D}" type="datetimeFigureOut">
              <a:rPr lang="en-GB" smtClean="0"/>
              <a:t>09/10/2022</a:t>
            </a:fld>
            <a:endParaRPr lang="en-GB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62E176FE-06CF-C2C9-F7F7-59D041B0CF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7113D12-15E9-1AF4-1FDD-AE64468D29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75EE3-9E13-4696-9ECB-F638E1F47FA6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98853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24B6433-4F26-1DAF-C153-EC7D5A0801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7943238D-9804-F1C4-1774-B8781937271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35B8EEAE-20AE-6D6D-4383-86AEA2DA1E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CB1DCF4-151F-7718-5E0E-A5B0E34D25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3DEAB-8E29-483F-973D-D02561EF4E6D}" type="datetimeFigureOut">
              <a:rPr lang="en-GB" smtClean="0"/>
              <a:t>09/10/2022</a:t>
            </a:fld>
            <a:endParaRPr lang="en-GB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42F1513-4987-4B76-4D25-371545FCB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243C4C9-3622-E7CF-E9EB-3B9B8E5966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75EE3-9E13-4696-9ECB-F638E1F47FA6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39953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4CC88703-5EC1-29DB-6DD9-A17FD54A98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CA9DB35-4CAE-AD47-678C-CDC7516F93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7679A07-9022-3748-1346-8504460FEC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C3DEAB-8E29-483F-973D-D02561EF4E6D}" type="datetimeFigureOut">
              <a:rPr lang="en-GB" smtClean="0"/>
              <a:t>09/10/2022</a:t>
            </a:fld>
            <a:endParaRPr lang="en-GB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702873E-C072-4D83-E91F-3C79E9AD78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D7E3A45-5812-17DC-AEA4-D510EC6221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675EE3-9E13-4696-9ECB-F638E1F47FA6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85905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jeretiens.net/wp-content/uploads/2016/04/st%C3%A9r%C3%A9ochimie_st%C3%A9r%C3%A9oisom%C3%A8res_%C3%A9nantiom%C3%A8res_diast%C3%A9r%C3%A9oisom%C3%A8res_mol%C3%A9cules.jpg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cid:13190C0B-F96F-4A6D-B432-72C640EFA151" TargetMode="External"/><Relationship Id="rId7" Type="http://schemas.openxmlformats.org/officeDocument/2006/relationships/image" Target="../media/image4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cid:540F343E-A1D1-40B3-A893-6E699D2B062F" TargetMode="Externa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hyperlink" Target="https://www.rcsb.org/3d-view/1MBD/1" TargetMode="Externa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cid:DF81F592-1896-449E-8DFA-B4F6DA772D67" TargetMode="External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hyperlink" Target="https://www.rcsb.org/3d-view/1BKV/1" TargetMode="Externa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slideLayout" Target="../slideLayouts/slideLayout2.xml"/><Relationship Id="rId7" Type="http://schemas.openxmlformats.org/officeDocument/2006/relationships/hyperlink" Target="https://www.rcsb.org/3d-view/1M8Q/1" TargetMode="Externa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cid:3C2EF3D0-B28D-4835-83B6-DD9DB370799C" TargetMode="External"/><Relationship Id="rId5" Type="http://schemas.microsoft.com/office/2007/relationships/hdphoto" Target="../media/hdphoto2.wdp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B877D9D-B8FA-54F4-EA43-1EEFBF934C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72127" y="1905509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fr-FR" dirty="0"/>
              <a:t>Comment la structure chimique des protéines </a:t>
            </a:r>
            <a:br>
              <a:rPr lang="fr-FR" dirty="0"/>
            </a:br>
            <a:r>
              <a:rPr lang="fr-FR" dirty="0"/>
              <a:t>détermine-t-elle leur action ? 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D8090827-E8D2-1553-F43D-D8FC2CA73B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72127" y="4385184"/>
            <a:ext cx="9144000" cy="1258234"/>
          </a:xfrm>
        </p:spPr>
        <p:txBody>
          <a:bodyPr/>
          <a:lstStyle/>
          <a:p>
            <a:r>
              <a:rPr lang="fr-FR" dirty="0"/>
              <a:t>Leçon chimie – Terminale ST2S</a:t>
            </a:r>
          </a:p>
          <a:p>
            <a:endParaRPr lang="fr-FR" dirty="0"/>
          </a:p>
          <a:p>
            <a:r>
              <a:rPr lang="fr-FR" sz="1800" i="1" dirty="0"/>
              <a:t>Passage obligé : utiliser des modèles moléculaires ou un logiciel de visualisation</a:t>
            </a:r>
          </a:p>
        </p:txBody>
      </p:sp>
    </p:spTree>
    <p:extLst>
      <p:ext uri="{BB962C8B-B14F-4D97-AF65-F5344CB8AC3E}">
        <p14:creationId xmlns:p14="http://schemas.microsoft.com/office/powerpoint/2010/main" val="23591910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>
            <a:extLst>
              <a:ext uri="{FF2B5EF4-FFF2-40B4-BE49-F238E27FC236}">
                <a16:creationId xmlns:a16="http://schemas.microsoft.com/office/drawing/2014/main" id="{BDEEC361-BC81-083B-E57E-E827B3E76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Les 20 </a:t>
            </a:r>
            <a:r>
              <a:rPr lang="en-GB" dirty="0" err="1"/>
              <a:t>principaux</a:t>
            </a:r>
            <a:r>
              <a:rPr lang="en-GB" dirty="0"/>
              <a:t> </a:t>
            </a:r>
            <a:r>
              <a:rPr lang="en-GB" dirty="0" err="1"/>
              <a:t>acides</a:t>
            </a:r>
            <a:r>
              <a:rPr lang="en-GB" dirty="0"/>
              <a:t> </a:t>
            </a:r>
            <a:r>
              <a:rPr lang="en-GB" dirty="0" err="1"/>
              <a:t>aminés</a:t>
            </a:r>
            <a:r>
              <a:rPr lang="en-GB" dirty="0"/>
              <a:t>  </a:t>
            </a:r>
          </a:p>
        </p:txBody>
      </p:sp>
      <p:pic>
        <p:nvPicPr>
          <p:cNvPr id="11" name="Espace réservé du contenu 10">
            <a:extLst>
              <a:ext uri="{FF2B5EF4-FFF2-40B4-BE49-F238E27FC236}">
                <a16:creationId xmlns:a16="http://schemas.microsoft.com/office/drawing/2014/main" id="{A597FFD8-C16A-F865-9D7B-13508B4C60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73627" y="1825625"/>
            <a:ext cx="8644745" cy="4351338"/>
          </a:xfr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D934FE15-919E-4F71-4290-D9A300DE148F}"/>
              </a:ext>
            </a:extLst>
          </p:cNvPr>
          <p:cNvSpPr txBox="1"/>
          <p:nvPr/>
        </p:nvSpPr>
        <p:spPr>
          <a:xfrm>
            <a:off x="1944254" y="6642556"/>
            <a:ext cx="426591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i="1" dirty="0"/>
              <a:t>https://studylibfr.com/doc/1010550/les-20-acides-amin%C3%A9s---la-science-et-fiction-de-robert</a:t>
            </a:r>
          </a:p>
        </p:txBody>
      </p:sp>
    </p:spTree>
    <p:extLst>
      <p:ext uri="{BB962C8B-B14F-4D97-AF65-F5344CB8AC3E}">
        <p14:creationId xmlns:p14="http://schemas.microsoft.com/office/powerpoint/2010/main" val="36608741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62FAEBD-8F06-51A0-5186-4FC21CD01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Stéréoisomérie</a:t>
            </a:r>
            <a:endParaRPr lang="en-GB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506C6F5-E2DD-0770-1B5D-F9226EC0244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29" b="1361"/>
          <a:stretch/>
        </p:blipFill>
        <p:spPr bwMode="auto">
          <a:xfrm>
            <a:off x="2108755" y="1524001"/>
            <a:ext cx="7974490" cy="5158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9231471-C3DB-F949-F4D5-234A4D8B2363}"/>
              </a:ext>
            </a:extLst>
          </p:cNvPr>
          <p:cNvSpPr/>
          <p:nvPr/>
        </p:nvSpPr>
        <p:spPr>
          <a:xfrm>
            <a:off x="8977745" y="6243783"/>
            <a:ext cx="1357746" cy="6142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AEE2099B-8427-0C96-B905-25D4F6D4BCC3}"/>
              </a:ext>
            </a:extLst>
          </p:cNvPr>
          <p:cNvSpPr txBox="1"/>
          <p:nvPr/>
        </p:nvSpPr>
        <p:spPr>
          <a:xfrm>
            <a:off x="3160351" y="6680291"/>
            <a:ext cx="907011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i="1" dirty="0">
                <a:hlinkClick r:id="rId3"/>
              </a:rPr>
              <a:t>https://jeretiens.net/wp-content/uploads/2016/04/st%C3%A9r%C3%A9ochimie_st%C3%A9r%C3%A9oisom%C3%A8res_%C3%A9nantiom%C3%A8res_diast%C3%A9r%C3%A9oisom%C3%A8res_mol%C3%A9cules.jpg</a:t>
            </a:r>
            <a:r>
              <a:rPr lang="en-GB" sz="800" i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234791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6E4A105A-F93A-7FE9-93C5-8E948F99FA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830455" cy="1325563"/>
          </a:xfrm>
        </p:spPr>
        <p:txBody>
          <a:bodyPr/>
          <a:lstStyle/>
          <a:p>
            <a:r>
              <a:rPr lang="en-GB" dirty="0"/>
              <a:t>Conformation </a:t>
            </a:r>
            <a:r>
              <a:rPr lang="en-GB" dirty="0" err="1"/>
              <a:t>en</a:t>
            </a:r>
            <a:r>
              <a:rPr lang="en-GB" dirty="0"/>
              <a:t> </a:t>
            </a:r>
            <a:r>
              <a:rPr lang="en-GB" dirty="0" err="1"/>
              <a:t>Hélice</a:t>
            </a:r>
            <a:r>
              <a:rPr lang="en-GB" dirty="0"/>
              <a:t> et </a:t>
            </a:r>
            <a:r>
              <a:rPr lang="en-GB" dirty="0" err="1"/>
              <a:t>en</a:t>
            </a:r>
            <a:r>
              <a:rPr lang="en-GB" dirty="0"/>
              <a:t> Feuillet</a:t>
            </a:r>
          </a:p>
        </p:txBody>
      </p:sp>
      <p:pic>
        <p:nvPicPr>
          <p:cNvPr id="6" name="13190C0B-F96F-4A6D-B432-72C640EFA151">
            <a:extLst>
              <a:ext uri="{FF2B5EF4-FFF2-40B4-BE49-F238E27FC236}">
                <a16:creationId xmlns:a16="http://schemas.microsoft.com/office/drawing/2014/main" id="{8FD1AB8E-F6D1-B84B-ACAA-021A42402DB5}"/>
              </a:ext>
            </a:extLst>
          </p:cNvPr>
          <p:cNvPicPr/>
          <p:nvPr/>
        </p:nvPicPr>
        <p:blipFill rotWithShape="1"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04" t="3581" r="13804"/>
          <a:stretch>
            <a:fillRect/>
          </a:stretch>
        </p:blipFill>
        <p:spPr bwMode="auto">
          <a:xfrm>
            <a:off x="8126565" y="471055"/>
            <a:ext cx="2727598" cy="6089286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13190C0B-F96F-4A6D-B432-72C640EFA151">
            <a:extLst>
              <a:ext uri="{FF2B5EF4-FFF2-40B4-BE49-F238E27FC236}">
                <a16:creationId xmlns:a16="http://schemas.microsoft.com/office/drawing/2014/main" id="{8987AD85-B8C4-0582-C48D-0DD15D473247}"/>
              </a:ext>
            </a:extLst>
          </p:cNvPr>
          <p:cNvPicPr/>
          <p:nvPr/>
        </p:nvPicPr>
        <p:blipFill rotWithShape="1"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1" t="58872" r="74870" b="19524"/>
          <a:stretch>
            <a:fillRect/>
          </a:stretch>
        </p:blipFill>
        <p:spPr bwMode="auto">
          <a:xfrm>
            <a:off x="7043966" y="5199679"/>
            <a:ext cx="1045654" cy="1360662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540F343E-A1D1-40B3-A893-6E699D2B062F">
            <a:extLst>
              <a:ext uri="{FF2B5EF4-FFF2-40B4-BE49-F238E27FC236}">
                <a16:creationId xmlns:a16="http://schemas.microsoft.com/office/drawing/2014/main" id="{8AF4DB83-B85F-A57F-455D-981CD9627F54}"/>
              </a:ext>
            </a:extLst>
          </p:cNvPr>
          <p:cNvPicPr/>
          <p:nvPr/>
        </p:nvPicPr>
        <p:blipFill>
          <a:blip r:embed="rId4" r:link="rId6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055" y="2251730"/>
            <a:ext cx="7180277" cy="2731287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4B029D93-0727-A827-4DF8-19BD00FB8A01}"/>
                  </a:ext>
                </a:extLst>
              </p:cNvPr>
              <p:cNvSpPr txBox="1"/>
              <p:nvPr/>
            </p:nvSpPr>
            <p:spPr>
              <a:xfrm>
                <a:off x="905164" y="5066145"/>
                <a:ext cx="284436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Feuillet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b="0" i="1" smtClean="0">
                        <a:latin typeface="Cambria Math" panose="02040503050406030204" pitchFamily="18" charset="0"/>
                      </a:rPr>
                      <m:t>β</m:t>
                    </m:r>
                  </m:oMath>
                </a14:m>
                <a:r>
                  <a:rPr lang="fr-FR" b="0" dirty="0"/>
                  <a:t> antisymétrique</a:t>
                </a:r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4B029D93-0727-A827-4DF8-19BD00FB8A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164" y="5066145"/>
                <a:ext cx="2844360" cy="646331"/>
              </a:xfrm>
              <a:prstGeom prst="rect">
                <a:avLst/>
              </a:prstGeom>
              <a:blipFill>
                <a:blip r:embed="rId7"/>
                <a:stretch>
                  <a:fillRect l="-1713" t="-471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B94291DE-B2E4-04FE-0F37-8811784B21D2}"/>
                  </a:ext>
                </a:extLst>
              </p:cNvPr>
              <p:cNvSpPr txBox="1"/>
              <p:nvPr/>
            </p:nvSpPr>
            <p:spPr>
              <a:xfrm>
                <a:off x="10778837" y="6092446"/>
                <a:ext cx="101138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Hélice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b="0" i="1" smtClean="0">
                        <a:latin typeface="Cambria Math" panose="02040503050406030204" pitchFamily="18" charset="0"/>
                      </a:rPr>
                      <m:t>α</m:t>
                    </m:r>
                  </m:oMath>
                </a14:m>
                <a:endParaRPr lang="fr-FR" b="0" dirty="0"/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B94291DE-B2E4-04FE-0F37-8811784B21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78837" y="6092446"/>
                <a:ext cx="1011382" cy="369332"/>
              </a:xfrm>
              <a:prstGeom prst="rect">
                <a:avLst/>
              </a:prstGeom>
              <a:blipFill>
                <a:blip r:embed="rId8"/>
                <a:stretch>
                  <a:fillRect l="-4819" t="-8197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ZoneTexte 10">
            <a:extLst>
              <a:ext uri="{FF2B5EF4-FFF2-40B4-BE49-F238E27FC236}">
                <a16:creationId xmlns:a16="http://schemas.microsoft.com/office/drawing/2014/main" id="{F56799AD-1E1A-F858-04D1-BF498D43701C}"/>
              </a:ext>
            </a:extLst>
          </p:cNvPr>
          <p:cNvSpPr txBox="1"/>
          <p:nvPr/>
        </p:nvSpPr>
        <p:spPr>
          <a:xfrm>
            <a:off x="1587064" y="6560341"/>
            <a:ext cx="365516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i="1" dirty="0"/>
              <a:t>S. Weinman, P. Méhul, </a:t>
            </a:r>
            <a:r>
              <a:rPr lang="en-GB" sz="800" i="1" dirty="0" err="1"/>
              <a:t>Biochime</a:t>
            </a:r>
            <a:r>
              <a:rPr lang="en-GB" sz="800" i="1" dirty="0"/>
              <a:t> – Structure et </a:t>
            </a:r>
            <a:r>
              <a:rPr lang="en-GB" sz="800" i="1" dirty="0" err="1"/>
              <a:t>fonctions</a:t>
            </a:r>
            <a:r>
              <a:rPr lang="en-GB" sz="800" i="1" dirty="0"/>
              <a:t> des proteins, DUNOD 2000</a:t>
            </a:r>
          </a:p>
        </p:txBody>
      </p:sp>
    </p:spTree>
    <p:extLst>
      <p:ext uri="{BB962C8B-B14F-4D97-AF65-F5344CB8AC3E}">
        <p14:creationId xmlns:p14="http://schemas.microsoft.com/office/powerpoint/2010/main" val="4868075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F3740E1-1A37-7E5C-EFA0-ACF80835A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Exemple</a:t>
            </a:r>
            <a:r>
              <a:rPr lang="en-GB" dirty="0"/>
              <a:t> 1 : la </a:t>
            </a:r>
            <a:r>
              <a:rPr lang="en-GB" dirty="0" err="1"/>
              <a:t>myoglobine</a:t>
            </a:r>
            <a:endParaRPr lang="en-GB" dirty="0"/>
          </a:p>
        </p:txBody>
      </p:sp>
      <p:pic>
        <p:nvPicPr>
          <p:cNvPr id="4" name="1MBD_camera-spin (1)">
            <a:hlinkClick r:id="" action="ppaction://media"/>
            <a:extLst>
              <a:ext uri="{FF2B5EF4-FFF2-40B4-BE49-F238E27FC236}">
                <a16:creationId xmlns:a16="http://schemas.microsoft.com/office/drawing/2014/main" id="{15880465-017A-F870-0E0A-84C03CC63A2A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13723" t="7498" r="15871" b="9652"/>
          <a:stretch/>
        </p:blipFill>
        <p:spPr>
          <a:xfrm>
            <a:off x="188131" y="1324217"/>
            <a:ext cx="5700782" cy="5585544"/>
          </a:xfr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40CCD653-A14E-18D5-8B61-3900D6065A3D}"/>
              </a:ext>
            </a:extLst>
          </p:cNvPr>
          <p:cNvSpPr txBox="1"/>
          <p:nvPr/>
        </p:nvSpPr>
        <p:spPr>
          <a:xfrm>
            <a:off x="4396995" y="6123543"/>
            <a:ext cx="3609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err="1"/>
              <a:t>Fonction</a:t>
            </a:r>
            <a:r>
              <a:rPr lang="en-GB" b="1" dirty="0"/>
              <a:t> : transport </a:t>
            </a:r>
            <a:r>
              <a:rPr lang="en-GB" b="1" dirty="0" err="1"/>
              <a:t>d’oxygène</a:t>
            </a:r>
            <a:r>
              <a:rPr lang="en-GB" b="1" dirty="0"/>
              <a:t> </a:t>
            </a:r>
          </a:p>
        </p:txBody>
      </p:sp>
      <p:pic>
        <p:nvPicPr>
          <p:cNvPr id="6" name="DF81F592-1896-449E-8DFA-B4F6DA772D67">
            <a:extLst>
              <a:ext uri="{FF2B5EF4-FFF2-40B4-BE49-F238E27FC236}">
                <a16:creationId xmlns:a16="http://schemas.microsoft.com/office/drawing/2014/main" id="{F0D1F8F9-0258-DB8A-E1C3-44DEAF42AB8C}"/>
              </a:ext>
            </a:extLst>
          </p:cNvPr>
          <p:cNvPicPr/>
          <p:nvPr/>
        </p:nvPicPr>
        <p:blipFill>
          <a:blip r:embed="rId5" r:link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6416" y="2224749"/>
            <a:ext cx="5870454" cy="303852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56A76B2B-6B48-1383-AAC3-71FCD932BBA0}"/>
              </a:ext>
            </a:extLst>
          </p:cNvPr>
          <p:cNvSpPr txBox="1"/>
          <p:nvPr/>
        </p:nvSpPr>
        <p:spPr>
          <a:xfrm>
            <a:off x="8006469" y="5256268"/>
            <a:ext cx="365516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i="1" dirty="0"/>
              <a:t>S. Weinman, P. Méhul, </a:t>
            </a:r>
            <a:r>
              <a:rPr lang="en-GB" sz="800" i="1" dirty="0" err="1"/>
              <a:t>Biochime</a:t>
            </a:r>
            <a:r>
              <a:rPr lang="en-GB" sz="800" i="1" dirty="0"/>
              <a:t> – Structure et </a:t>
            </a:r>
            <a:r>
              <a:rPr lang="en-GB" sz="800" i="1" dirty="0" err="1"/>
              <a:t>fonctions</a:t>
            </a:r>
            <a:r>
              <a:rPr lang="en-GB" sz="800" i="1" dirty="0"/>
              <a:t> des proteins, DUNOD 2000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14349E47-852A-0BDE-7928-E4DD2E492529}"/>
              </a:ext>
            </a:extLst>
          </p:cNvPr>
          <p:cNvSpPr txBox="1"/>
          <p:nvPr/>
        </p:nvSpPr>
        <p:spPr>
          <a:xfrm>
            <a:off x="132712" y="6567055"/>
            <a:ext cx="27679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Site PDB </a:t>
            </a:r>
            <a:r>
              <a:rPr lang="en-GB" sz="1000" dirty="0">
                <a:hlinkClick r:id="rId7"/>
              </a:rPr>
              <a:t>https://www.rcsb.org/3d-view/1MBD/1</a:t>
            </a:r>
            <a:r>
              <a:rPr lang="en-GB" sz="1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65193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4F1D0AA-81A6-95D0-B53B-848906228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Exemple</a:t>
            </a:r>
            <a:r>
              <a:rPr lang="en-GB" dirty="0"/>
              <a:t> 2 : le </a:t>
            </a:r>
            <a:r>
              <a:rPr lang="en-GB" dirty="0" err="1"/>
              <a:t>collagène</a:t>
            </a:r>
            <a:endParaRPr lang="en-GB" dirty="0"/>
          </a:p>
        </p:txBody>
      </p:sp>
      <p:pic>
        <p:nvPicPr>
          <p:cNvPr id="7" name="1BKV_camera-spin">
            <a:hlinkClick r:id="" action="ppaction://media"/>
            <a:extLst>
              <a:ext uri="{FF2B5EF4-FFF2-40B4-BE49-F238E27FC236}">
                <a16:creationId xmlns:a16="http://schemas.microsoft.com/office/drawing/2014/main" id="{7FE30532-1F7E-AD54-3AF2-1799AB3C112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573526" y="1536868"/>
            <a:ext cx="2779713" cy="4351338"/>
          </a:xfr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BB94EDBB-9CF6-25F9-F3B0-C6888232D3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937" y="1467557"/>
            <a:ext cx="4458191" cy="4991650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8F585AA9-722B-9AE9-1C68-7B4D273F06B8}"/>
              </a:ext>
            </a:extLst>
          </p:cNvPr>
          <p:cNvSpPr txBox="1"/>
          <p:nvPr/>
        </p:nvSpPr>
        <p:spPr>
          <a:xfrm>
            <a:off x="3924482" y="6123543"/>
            <a:ext cx="55082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err="1"/>
              <a:t>Fonction</a:t>
            </a:r>
            <a:r>
              <a:rPr lang="en-GB" b="1" dirty="0"/>
              <a:t> : </a:t>
            </a:r>
            <a:r>
              <a:rPr lang="en-GB" b="1" dirty="0" err="1"/>
              <a:t>garantir</a:t>
            </a:r>
            <a:r>
              <a:rPr lang="en-GB" b="1" dirty="0"/>
              <a:t> la </a:t>
            </a:r>
            <a:r>
              <a:rPr lang="en-GB" b="1" dirty="0" err="1"/>
              <a:t>résistance</a:t>
            </a:r>
            <a:r>
              <a:rPr lang="en-GB" b="1" dirty="0"/>
              <a:t> à </a:t>
            </a:r>
            <a:r>
              <a:rPr lang="en-GB" b="1" dirty="0" err="1"/>
              <a:t>l’étirement</a:t>
            </a:r>
            <a:r>
              <a:rPr lang="en-GB" b="1" dirty="0"/>
              <a:t> des </a:t>
            </a:r>
            <a:r>
              <a:rPr lang="en-GB" b="1" dirty="0" err="1"/>
              <a:t>tissus</a:t>
            </a:r>
            <a:endParaRPr lang="en-GB" b="1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D85559AE-66BA-DEFD-264E-42EA946665A6}"/>
              </a:ext>
            </a:extLst>
          </p:cNvPr>
          <p:cNvSpPr txBox="1"/>
          <p:nvPr/>
        </p:nvSpPr>
        <p:spPr>
          <a:xfrm>
            <a:off x="132712" y="6567055"/>
            <a:ext cx="27679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Site PDB </a:t>
            </a:r>
            <a:r>
              <a:rPr lang="en-GB" sz="1000" dirty="0">
                <a:hlinkClick r:id="rId6"/>
              </a:rPr>
              <a:t>https://www.rcsb.org/3d-view/1BKV/1</a:t>
            </a:r>
            <a:r>
              <a:rPr lang="en-GB" sz="1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78812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3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4F1D0AA-81A6-95D0-B53B-848906228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Exemple</a:t>
            </a:r>
            <a:r>
              <a:rPr lang="en-GB" dirty="0"/>
              <a:t> 3 : le </a:t>
            </a:r>
            <a:r>
              <a:rPr lang="en-GB" dirty="0" err="1"/>
              <a:t>complexe</a:t>
            </a:r>
            <a:r>
              <a:rPr lang="en-GB" dirty="0"/>
              <a:t> actine / </a:t>
            </a:r>
            <a:r>
              <a:rPr lang="en-GB" dirty="0" err="1"/>
              <a:t>myosine</a:t>
            </a:r>
            <a:endParaRPr lang="en-GB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8F585AA9-722B-9AE9-1C68-7B4D273F06B8}"/>
              </a:ext>
            </a:extLst>
          </p:cNvPr>
          <p:cNvSpPr txBox="1"/>
          <p:nvPr/>
        </p:nvSpPr>
        <p:spPr>
          <a:xfrm>
            <a:off x="3924482" y="6123543"/>
            <a:ext cx="55082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err="1"/>
              <a:t>Fonction</a:t>
            </a:r>
            <a:r>
              <a:rPr lang="en-GB" b="1" dirty="0"/>
              <a:t> : </a:t>
            </a:r>
            <a:r>
              <a:rPr lang="en-GB" b="1" dirty="0" err="1"/>
              <a:t>permettre</a:t>
            </a:r>
            <a:r>
              <a:rPr lang="en-GB" b="1" dirty="0"/>
              <a:t> le </a:t>
            </a:r>
            <a:r>
              <a:rPr lang="en-GB" b="1" dirty="0" err="1"/>
              <a:t>mouvement</a:t>
            </a:r>
            <a:endParaRPr lang="en-GB" b="1" dirty="0"/>
          </a:p>
        </p:txBody>
      </p:sp>
      <p:pic>
        <p:nvPicPr>
          <p:cNvPr id="8" name="3C2EF3D0-B28D-4835-83B6-DD9DB370799C">
            <a:extLst>
              <a:ext uri="{FF2B5EF4-FFF2-40B4-BE49-F238E27FC236}">
                <a16:creationId xmlns:a16="http://schemas.microsoft.com/office/drawing/2014/main" id="{75FC8644-FB11-D9E3-A00F-6E109E43D5A1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4" r:link="rId6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6854836" y="957669"/>
            <a:ext cx="3802474" cy="5579736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BC1469C4-B7E5-ABD1-ACF9-94482C22998F}"/>
              </a:ext>
            </a:extLst>
          </p:cNvPr>
          <p:cNvSpPr txBox="1"/>
          <p:nvPr/>
        </p:nvSpPr>
        <p:spPr>
          <a:xfrm>
            <a:off x="7890773" y="5648774"/>
            <a:ext cx="365516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i="1" dirty="0"/>
              <a:t>S. Weinman, P. Méhul, </a:t>
            </a:r>
            <a:r>
              <a:rPr lang="en-GB" sz="800" i="1" dirty="0" err="1"/>
              <a:t>Biochime</a:t>
            </a:r>
            <a:r>
              <a:rPr lang="en-GB" sz="800" i="1" dirty="0"/>
              <a:t> – Structure et </a:t>
            </a:r>
            <a:r>
              <a:rPr lang="en-GB" sz="800" i="1" dirty="0" err="1"/>
              <a:t>fonctions</a:t>
            </a:r>
            <a:r>
              <a:rPr lang="en-GB" sz="800" i="1" dirty="0"/>
              <a:t> des proteins, DUNOD 2000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CC0F5C34-57AA-A808-97E3-50B0ECD76BF0}"/>
              </a:ext>
            </a:extLst>
          </p:cNvPr>
          <p:cNvSpPr txBox="1"/>
          <p:nvPr/>
        </p:nvSpPr>
        <p:spPr>
          <a:xfrm>
            <a:off x="132712" y="6567055"/>
            <a:ext cx="27679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Site PDB </a:t>
            </a:r>
            <a:r>
              <a:rPr lang="en-GB" sz="1000" dirty="0">
                <a:hlinkClick r:id="rId7"/>
              </a:rPr>
              <a:t>https://www.rcsb.org/3d-view/1M8Q/1</a:t>
            </a:r>
            <a:r>
              <a:rPr lang="en-GB" sz="1000" dirty="0"/>
              <a:t> </a:t>
            </a:r>
          </a:p>
        </p:txBody>
      </p:sp>
      <p:pic>
        <p:nvPicPr>
          <p:cNvPr id="11" name="1M8Q_camera-spin">
            <a:hlinkClick r:id="" action="ppaction://media"/>
            <a:extLst>
              <a:ext uri="{FF2B5EF4-FFF2-40B4-BE49-F238E27FC236}">
                <a16:creationId xmlns:a16="http://schemas.microsoft.com/office/drawing/2014/main" id="{3818994A-D6CF-7EA0-DF12-15C35ABB469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8"/>
          <a:srcRect l="5437" t="11589" r="10223" b="11400"/>
          <a:stretch/>
        </p:blipFill>
        <p:spPr>
          <a:xfrm>
            <a:off x="476888" y="1690688"/>
            <a:ext cx="5417856" cy="4118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610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33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745</TotalTime>
  <Words>262</Words>
  <Application>Microsoft Office PowerPoint</Application>
  <PresentationFormat>Grand écran</PresentationFormat>
  <Paragraphs>23</Paragraphs>
  <Slides>7</Slides>
  <Notes>0</Notes>
  <HiddenSlides>0</HiddenSlides>
  <MMClips>3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Cambria Math</vt:lpstr>
      <vt:lpstr>Thème Office</vt:lpstr>
      <vt:lpstr>Comment la structure chimique des protéines  détermine-t-elle leur action ? </vt:lpstr>
      <vt:lpstr>Les 20 principaux acides aminés  </vt:lpstr>
      <vt:lpstr>Stéréoisomérie</vt:lpstr>
      <vt:lpstr>Conformation en Hélice et en Feuillet</vt:lpstr>
      <vt:lpstr>Exemple 1 : la myoglobine</vt:lpstr>
      <vt:lpstr>Exemple 2 : le collagène</vt:lpstr>
      <vt:lpstr>Exemple 3 : le complexe actine / myosine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Comment la structure chimique des protéines  détermine-t-elle leur action ? </dc:title>
  <dc:creator>Anaïs B</dc:creator>
  <cp:lastModifiedBy>Anaïs B</cp:lastModifiedBy>
  <cp:revision>1</cp:revision>
  <dcterms:created xsi:type="dcterms:W3CDTF">2022-10-08T08:41:17Z</dcterms:created>
  <dcterms:modified xsi:type="dcterms:W3CDTF">2022-10-09T15:29:52Z</dcterms:modified>
</cp:coreProperties>
</file>